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8.xml" ContentType="application/vnd.openxmlformats-officedocument.theme+xml"/>
  <Override PartName="/ppt/slideLayouts/slideLayout81.xml" ContentType="application/vnd.openxmlformats-officedocument.presentationml.slideLayout+xml"/>
  <Override PartName="/ppt/theme/theme9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10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1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9" r:id="rId2"/>
    <p:sldMasterId id="2147483691" r:id="rId3"/>
    <p:sldMasterId id="2147483703" r:id="rId4"/>
    <p:sldMasterId id="2147483715" r:id="rId5"/>
    <p:sldMasterId id="2147483775" r:id="rId6"/>
    <p:sldMasterId id="2147483782" r:id="rId7"/>
    <p:sldMasterId id="2147483821" r:id="rId8"/>
    <p:sldMasterId id="2147483835" r:id="rId9"/>
    <p:sldMasterId id="2147483837" r:id="rId10"/>
    <p:sldMasterId id="2147483848" r:id="rId11"/>
    <p:sldMasterId id="2147483851" r:id="rId12"/>
  </p:sldMasterIdLst>
  <p:notesMasterIdLst>
    <p:notesMasterId r:id="rId27"/>
  </p:notesMasterIdLst>
  <p:handoutMasterIdLst>
    <p:handoutMasterId r:id="rId28"/>
  </p:handoutMasterIdLst>
  <p:sldIdLst>
    <p:sldId id="256" r:id="rId13"/>
    <p:sldId id="286" r:id="rId14"/>
    <p:sldId id="269" r:id="rId15"/>
    <p:sldId id="258" r:id="rId16"/>
    <p:sldId id="270" r:id="rId17"/>
    <p:sldId id="276" r:id="rId18"/>
    <p:sldId id="288" r:id="rId19"/>
    <p:sldId id="284" r:id="rId20"/>
    <p:sldId id="285" r:id="rId21"/>
    <p:sldId id="282" r:id="rId22"/>
    <p:sldId id="283" r:id="rId23"/>
    <p:sldId id="281" r:id="rId24"/>
    <p:sldId id="289" r:id="rId25"/>
    <p:sldId id="287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134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921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267E52-689B-4F9D-86A2-89781298CC9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085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png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pn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2.png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544A83-5B73-4394-A00A-01A31DC325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9D564E-3C86-4A38-9874-21C498880A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FFED0C-632C-4A86-9BCE-6A3119D53D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718207-76E0-4A6C-9E74-DB552274AD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23997-F1FE-4B67-BC18-455794DD2B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8FE7E8-F204-4E4A-8E97-BE3D8E5CA7D8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B28316-7742-4AE5-9F42-D4A7CDEE1A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8FE7E8-F204-4E4A-8E97-BE3D8E5CA7D8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B28316-7742-4AE5-9F42-D4A7CDEE1A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prstGeom prst="rect">
            <a:avLst/>
          </a:prstGeo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</p:spPr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8FE7E8-F204-4E4A-8E97-BE3D8E5CA7D8}" type="datetimeFigureOut">
              <a:rPr lang="ru-RU" smtClean="0"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B28316-7742-4AE5-9F42-D4A7CDEE1A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blue-ba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213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blue-bar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198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Program Files\Microsoft Resource DVD Artwork\DVD_ART\BoxShots_Logos\MICROSOFT\Microsoft Logo Black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04138" y="6443663"/>
            <a:ext cx="121920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1735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1-01149_special blu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blue-bar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700213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5" cstate="print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1735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072886" y="5066980"/>
            <a:ext cx="7690114" cy="1066800"/>
          </a:xfrm>
          <a:effectLst>
            <a:reflection blurRad="6350" stA="52000" endA="300" endPos="35000" dir="5400000" sy="-100000" algn="bl" rotWithShape="0"/>
          </a:effectLst>
        </p:spPr>
        <p:txBody>
          <a:bodyPr anchor="t" anchorCtr="0">
            <a:noAutofit/>
            <a:scene3d>
              <a:camera prst="orthographicFront"/>
              <a:lightRig rig="flat" dir="t"/>
            </a:scene3d>
            <a:sp3d>
              <a:contourClr>
                <a:schemeClr val="accent4">
                  <a:lumMod val="50000"/>
                </a:schemeClr>
              </a:contourClr>
            </a:sp3d>
          </a:bodyPr>
          <a:lstStyle>
            <a:lvl1pPr marL="0" indent="0" algn="r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25400">
                  <a:noFill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schemeClr val="bg2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hapter-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1-01149_special blu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 cstate="print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hapter-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1-01149_special blu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 cstate="print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hapter-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1-01149_special blu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 cstate="print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Segoe Semibold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847436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81449" y="5082160"/>
            <a:ext cx="4781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072886" y="-35356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>
              <a:contourClr>
                <a:srgbClr val="F4A234"/>
              </a:contourClr>
            </a:sp3d>
          </a:bodyPr>
          <a:lstStyle>
            <a:lvl1pPr marL="0" indent="0" algn="r">
              <a:buFont typeface="Arial" pitchFamily="34" charset="0"/>
              <a:buNone/>
              <a:defRPr kumimoji="0" lang="en-US" sz="9600" b="1" i="1" u="none" strike="noStrike" kern="1200" cap="none" spc="-300" normalizeH="0" baseline="0" noProof="0" dirty="0" smtClean="0">
                <a:ln w="11430">
                  <a:noFill/>
                </a:ln>
                <a:gradFill>
                  <a:gsLst>
                    <a:gs pos="0">
                      <a:schemeClr val="accent2">
                        <a:alpha val="60000"/>
                      </a:schemeClr>
                    </a:gs>
                    <a:gs pos="100000">
                      <a:schemeClr val="accent2">
                        <a:lumMod val="50000"/>
                        <a:alpha val="56000"/>
                      </a:schemeClr>
                    </a:gs>
                  </a:gsLst>
                  <a:lin ang="16200000" scaled="1"/>
                </a:gradFill>
                <a:effectLst/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370013" y="847436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981449" y="5082160"/>
            <a:ext cx="4781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lIns="152394" tIns="76197" rIns="152394" bIns="76197" anchor="b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Segoe Semibold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847436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81449" y="5082160"/>
            <a:ext cx="4781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C61F6B-1ED3-4714-93B9-1E49C90DC8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92C15E-78B1-44A3-A9A5-03C62CE816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7E784-CD4F-4707-9DDD-988FFD1E2B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12F72-DC4E-4A95-8E77-A95204C086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C464D6-6229-4896-B401-9C5D088E4C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1C0BE-F984-4846-B8C2-11C371DC29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image" Target="../media/image18.png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image" Target="../media/image17.jpeg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theme" Target="../theme/theme10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5" Type="http://schemas.openxmlformats.org/officeDocument/2006/relationships/image" Target="../media/image16.png"/><Relationship Id="rId4" Type="http://schemas.openxmlformats.org/officeDocument/2006/relationships/image" Target="../media/image17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13" Type="http://schemas.openxmlformats.org/officeDocument/2006/relationships/image" Target="../media/image20.jpeg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69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81.xml"/><Relationship Id="rId4" Type="http://schemas.openxmlformats.org/officeDocument/2006/relationships/image" Target="../media/image1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</p:sldLayoutIdLst>
  <p:transition>
    <p:fade/>
  </p:transition>
  <p:txStyles>
    <p:titleStyle>
      <a:lvl1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gradFill>
            <a:gsLst>
              <a:gs pos="0">
                <a:srgbClr val="2E59B0"/>
              </a:gs>
              <a:gs pos="49000">
                <a:srgbClr val="253055"/>
              </a:gs>
              <a:gs pos="100000">
                <a:srgbClr val="5100A2"/>
              </a:gs>
            </a:gsLst>
            <a:lin ang="5400000" scaled="0"/>
          </a:gradFill>
          <a:latin typeface="Trebuchet MS" pitchFamily="34" charset="0"/>
          <a:ea typeface="+mn-ea"/>
          <a:cs typeface="Arial" charset="0"/>
        </a:defRPr>
      </a:lvl1pPr>
      <a:lvl2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514350" indent="-514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32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1031875" indent="-514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28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1371600" indent="-4572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1716088" indent="-4572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2062163" indent="-4572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white rectangle.png"/>
          <p:cNvPicPr>
            <a:picLocks noChangeAspect="1"/>
          </p:cNvPicPr>
          <p:nvPr/>
        </p:nvPicPr>
        <p:blipFill>
          <a:blip r:embed="rId5" cstate="print"/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</p:sldLayoutIdLst>
  <p:transition>
    <p:fade/>
  </p:transition>
  <p:txStyles>
    <p:titleStyle>
      <a:lvl1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800" kern="1200" spc="-125" dirty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latin typeface="Trebuchet MS" pitchFamily="34" charset="0"/>
          <a:ea typeface="+mn-ea"/>
          <a:cs typeface="Arial" charset="0"/>
        </a:defRPr>
      </a:lvl1pPr>
      <a:lvl2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342900" indent="-3429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Рисунок2.JPG"/>
          <p:cNvPicPr>
            <a:picLocks noChangeAspect="1"/>
          </p:cNvPicPr>
          <p:nvPr/>
        </p:nvPicPr>
        <p:blipFill>
          <a:blip r:embed="rId13" cstate="print"/>
          <a:srcRect l="4166" t="5555" r="4166" b="5555"/>
          <a:stretch>
            <a:fillRect/>
          </a:stretch>
        </p:blipFill>
        <p:spPr>
          <a:xfrm>
            <a:off x="8899" y="0"/>
            <a:ext cx="91351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5F8E2-A10D-4877-B299-58C87FE3580B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1DECA-5530-4A05-B4F1-D979A5454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pPr/>
              <a:t>5/26/2020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1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33" r:id="rId12"/>
    <p:sldLayoutId id="2147483834" r:id="rId13"/>
  </p:sldLayoutIdLst>
  <p:transition>
    <p:fade/>
  </p:transition>
  <p:txStyles>
    <p:titleStyle>
      <a:lvl1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Arial" charset="0"/>
        </a:defRPr>
      </a:lvl1pPr>
      <a:lvl2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460375" indent="-460375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32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1pPr>
      <a:lvl2pPr marL="854075" indent="-3937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2pPr>
      <a:lvl3pPr marL="1258888" indent="-404813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3pPr>
      <a:lvl4pPr marL="1655763" indent="-396875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4pPr>
      <a:lvl5pPr marL="1941513" indent="-4000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white rectangle.png"/>
          <p:cNvPicPr>
            <a:picLocks noChangeAspect="1"/>
          </p:cNvPicPr>
          <p:nvPr/>
        </p:nvPicPr>
        <p:blipFill>
          <a:blip r:embed="rId4" cstate="print"/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</p:sldLayoutIdLst>
  <p:transition>
    <p:fade/>
  </p:transition>
  <p:txStyles>
    <p:titleStyle>
      <a:lvl1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Arial" charset="0"/>
        </a:defRPr>
      </a:lvl1pPr>
      <a:lvl2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2pPr>
      <a:lvl3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3pPr>
      <a:lvl4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4pPr>
      <a:lvl5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9pPr>
    </p:titleStyle>
    <p:bodyStyle>
      <a:lvl1pPr marL="342900" indent="-3429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501008"/>
            <a:ext cx="8352928" cy="1109662"/>
          </a:xfrm>
          <a:noFill/>
        </p:spPr>
        <p:txBody>
          <a:bodyPr>
            <a:normAutofit/>
          </a:bodyPr>
          <a:lstStyle/>
          <a:p>
            <a:r>
              <a:rPr lang="ru-RU" sz="2000" dirty="0" smtClean="0">
                <a:latin typeface="Tahoma" charset="0"/>
              </a:rPr>
              <a:t>«</a:t>
            </a:r>
            <a:endParaRPr lang="uk-UA" dirty="0">
              <a:latin typeface="Tahoma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9721" y="5013176"/>
            <a:ext cx="4716735" cy="120096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Учитель биологии МБОУ СОШ№11 им. И.И. </a:t>
            </a:r>
            <a:r>
              <a:rPr lang="ru-RU" dirty="0" err="1" smtClean="0"/>
              <a:t>Гармаша</a:t>
            </a:r>
            <a:r>
              <a:rPr lang="ru-RU" dirty="0" smtClean="0"/>
              <a:t> ст. Старолеушковской Воронина С.В.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060848"/>
            <a:ext cx="77768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2813">
              <a:lnSpc>
                <a:spcPct val="90000"/>
              </a:lnSpc>
            </a:pPr>
            <a:r>
              <a:rPr lang="ru-RU" sz="2800" spc="-150" dirty="0" smtClean="0">
                <a:ln w="3175"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cs typeface="Arial" charset="0"/>
              </a:rPr>
              <a:t>Использование сетевых ресурсов для непрерывного самообразования</a:t>
            </a:r>
            <a:endParaRPr lang="uk-UA" sz="5400" spc="-150" dirty="0">
              <a:ln w="3175"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ownloads\WhatsApp Image 2020-05-24 at 22.00.42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-24134" y="-18101"/>
            <a:ext cx="9168134" cy="687610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admin\Downloads\WhatsApp Image 2020-05-24 at 22.00.42 (1)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7574"/>
          <a:stretch>
            <a:fillRect/>
          </a:stretch>
        </p:blipFill>
        <p:spPr bwMode="auto">
          <a:xfrm>
            <a:off x="1835696" y="188640"/>
            <a:ext cx="4505374" cy="649945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ownloads\WhatsApp Image 2020-05-24 at 22.00.41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33264"/>
            <a:ext cx="4968552" cy="662473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553200" cy="508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340768"/>
            <a:ext cx="8208590" cy="5040560"/>
          </a:xfrm>
        </p:spPr>
        <p:txBody>
          <a:bodyPr/>
          <a:lstStyle/>
          <a:p>
            <a:r>
              <a:rPr lang="ru-RU" sz="2800" dirty="0" smtClean="0"/>
              <a:t>Эффективной формой самообразования являются </a:t>
            </a:r>
            <a:r>
              <a:rPr lang="ru-RU" sz="2800" dirty="0" err="1" smtClean="0"/>
              <a:t>вебинары</a:t>
            </a:r>
            <a:r>
              <a:rPr lang="ru-RU" sz="2800" dirty="0" smtClean="0"/>
              <a:t> .Можно прослушать различное множество </a:t>
            </a:r>
            <a:r>
              <a:rPr lang="ru-RU" sz="2800" dirty="0" err="1" smtClean="0"/>
              <a:t>вебинаров</a:t>
            </a:r>
            <a:r>
              <a:rPr lang="ru-RU" sz="2800" dirty="0" smtClean="0"/>
              <a:t> и вынести оттуда необходимую для себя информацию. Основными преимуществами такой формы самообразования  являются: экономия времени на участие; отсутствие расстояний; возможность задавать интересующие вопросы и получать квалифицированные ответы. Недостатком такой формы самообразования является зачастую недостаточное качество связи, но выходом является просмотр записи </a:t>
            </a:r>
            <a:r>
              <a:rPr lang="ru-RU" sz="2800" dirty="0" err="1" smtClean="0"/>
              <a:t>вебинара</a:t>
            </a:r>
            <a:r>
              <a:rPr lang="ru-RU" sz="2800" dirty="0" smtClean="0"/>
              <a:t>.</a:t>
            </a: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836712"/>
            <a:ext cx="8382000" cy="2787025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Но  какими бы ни были современные технологии самообразования, нельзя добиться результатов, если самосовершенствование не является для педагога неотъемлемой потребностью, если он не имеет желания творить, экспериментировать, делиться своим опытом и учиться. Ведь недаром  говорят, что «учитель учит успешно до тех пор, пока учится сам».</a:t>
            </a:r>
          </a:p>
          <a:p>
            <a:endParaRPr lang="ru-RU" dirty="0"/>
          </a:p>
        </p:txBody>
      </p:sp>
      <p:pic>
        <p:nvPicPr>
          <p:cNvPr id="4" name="Содержимое 6" descr="1503911697_uchitel-shko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3447162"/>
            <a:ext cx="3960440" cy="32200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382000" cy="1254596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Самообразование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76338" y="2420888"/>
            <a:ext cx="7643812" cy="40307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– есть потребность творческого и ответственного человека любой профессии, тем более для  профессий с повышенной моральной и социальной ответственностью, каковой является профессия учителя.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7632848" cy="100811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Если процесс образования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27584" y="1700808"/>
            <a:ext cx="7920558" cy="3287054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осуществляется добровольно;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осуществляется сознательно;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планируется, управляется и контролируется самим человеком, </a:t>
            </a:r>
            <a:r>
              <a:rPr lang="ru-RU" sz="2400" b="1" dirty="0" smtClean="0">
                <a:solidFill>
                  <a:srgbClr val="FF0000"/>
                </a:solidFill>
              </a:rPr>
              <a:t>то речь идёт о самообразовании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Педагог для этого должен владеть навыками самостоятельной работы, уметь находить новые, эффективные способы работы с информацией и управлять своей познавательной деятельностью.</a:t>
            </a:r>
            <a:endParaRPr lang="ru-RU" sz="2400" b="1" u="sng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0"/>
            <a:ext cx="6408712" cy="664797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9752" y="1340768"/>
            <a:ext cx="6480720" cy="4874314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Основной причиной, которая «тормозит» педагогов в деле самообразования, как правило, является дефицит времени и недоступность источников информации. Решить эти проблемы поможет  использование информационных ресурсов  сети  </a:t>
            </a:r>
            <a:r>
              <a:rPr lang="ru-RU" sz="2400" dirty="0" err="1" smtClean="0"/>
              <a:t>Internet</a:t>
            </a:r>
            <a:r>
              <a:rPr lang="ru-RU" sz="2400" dirty="0" smtClean="0"/>
              <a:t>.</a:t>
            </a:r>
            <a:endParaRPr lang="ru-RU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Содержимое 4" descr="Individualnye_zanyatiya_s_doshkolnikam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9512" y="404664"/>
            <a:ext cx="2376264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105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5039678"/>
            <a:ext cx="2277217" cy="15576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6" descr="41fc4fe25f1d41f1e1a3128f1d3e28f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4509120"/>
            <a:ext cx="2376264" cy="19682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382000" cy="66516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сети Интернет существует огромное количество возможностей для повышения  квалификации педагогов, распространения и обсуждения передового педагогического опыта, обмена мнениями, создания творческих объединений учителей, участия в семинарах, конференциях, мастер-классах и многое другое.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0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Самообразование и информационно-коммуникационные технологии</a:t>
            </a:r>
            <a:endParaRPr lang="ru-RU" sz="3200" dirty="0"/>
          </a:p>
        </p:txBody>
      </p:sp>
      <p:pic>
        <p:nvPicPr>
          <p:cNvPr id="8" name="Содержимое 6" descr="1503911697_uchitel-shko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5301207"/>
            <a:ext cx="1944216" cy="1565095"/>
          </a:xfrm>
          <a:prstGeom prst="rect">
            <a:avLst/>
          </a:prstGeom>
        </p:spPr>
      </p:pic>
      <p:pic>
        <p:nvPicPr>
          <p:cNvPr id="9" name="Содержимое 7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4907118"/>
            <a:ext cx="2555776" cy="195088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68952" cy="100811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755576" y="980728"/>
            <a:ext cx="6912768" cy="417646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Самообразование с использованием интернет - ресурсов предоставляет неограниченные возможности для самостоятельной работы педагогов и совместной творческой деятельности с коллегами. Важнейшими моментами являются доступность, комфортность обучения и экономия времени. </a:t>
            </a:r>
            <a:endParaRPr lang="ru-RU" dirty="0"/>
          </a:p>
        </p:txBody>
      </p:sp>
      <p:pic>
        <p:nvPicPr>
          <p:cNvPr id="5" name="Рисунок 4" descr="uchitel_st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3769336"/>
            <a:ext cx="1907704" cy="308866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128520" cy="173268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Дистанционные курсы повышения квалификации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Главные достоинства такой формы самообразования это возможность  пройти их в удобное для педагога время и возможность выбора темы по наиболее актуальным вопросам. Так я проходила дистанционные курсы по интересующей меня теме на сайте </a:t>
            </a:r>
            <a:r>
              <a:rPr lang="ru-RU" dirty="0" err="1" smtClean="0"/>
              <a:t>Инфоурок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4629" r="2254" b="19212"/>
          <a:stretch>
            <a:fillRect/>
          </a:stretch>
        </p:blipFill>
        <p:spPr bwMode="auto">
          <a:xfrm>
            <a:off x="-34814" y="908720"/>
            <a:ext cx="917881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164288" y="3861048"/>
            <a:ext cx="1979712" cy="115212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_Theme20">
  <a:themeElements>
    <a:clrScheme name="CP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D965"/>
      </a:accent1>
      <a:accent2>
        <a:srgbClr val="3AA9C2"/>
      </a:accent2>
      <a:accent3>
        <a:srgbClr val="EBB28F"/>
      </a:accent3>
      <a:accent4>
        <a:srgbClr val="B0E27F"/>
      </a:accent4>
      <a:accent5>
        <a:srgbClr val="FFC17E"/>
      </a:accent5>
      <a:accent6>
        <a:srgbClr val="C6A0DB"/>
      </a:accent6>
      <a:hlink>
        <a:srgbClr val="1D4775"/>
      </a:hlink>
      <a:folHlink>
        <a:srgbClr val="1D4775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76194" tIns="38097" rIns="76194" bIns="38097" numCol="1" rtlCol="0" anchor="ctr" anchorCtr="0" compatLnSpc="1">
        <a:prstTxWarp prst="textNoShape">
          <a:avLst/>
        </a:prstTxWarp>
      </a:bodyPr>
      <a:lstStyle>
        <a:defPPr algn="ctr" defTabSz="761719" fontAlgn="base">
          <a:spcBef>
            <a:spcPct val="0"/>
          </a:spcBef>
          <a:spcAft>
            <a:spcPct val="0"/>
          </a:spcAft>
          <a:defRPr sz="2300" kern="0" dirty="0" smtClean="0">
            <a:solidFill>
              <a:schemeClr val="tx2"/>
            </a:solidFill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11.xml><?xml version="1.0" encoding="utf-8"?>
<a:theme xmlns:a="http://schemas.openxmlformats.org/drawingml/2006/main" name="1_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12.xml><?xml version="1.0" encoding="utf-8"?>
<a:theme xmlns:a="http://schemas.openxmlformats.org/drawingml/2006/main" name="Тема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18">
  <a:themeElements>
    <a:clrScheme name="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4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White with Courier font for code slides">
  <a:themeElements>
    <a:clrScheme name="1-01149 Michelle Evans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ECDFA7"/>
      </a:accent1>
      <a:accent2>
        <a:srgbClr val="4F6E9B"/>
      </a:accent2>
      <a:accent3>
        <a:srgbClr val="936553"/>
      </a:accent3>
      <a:accent4>
        <a:srgbClr val="88A17B"/>
      </a:accent4>
      <a:accent5>
        <a:srgbClr val="B8977E"/>
      </a:accent5>
      <a:accent6>
        <a:srgbClr val="99B5D3"/>
      </a:accent6>
      <a:hlink>
        <a:srgbClr val="FFFF99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512</TotalTime>
  <Words>264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14</vt:i4>
      </vt:variant>
    </vt:vector>
  </HeadingPairs>
  <TitlesOfParts>
    <vt:vector size="35" baseType="lpstr">
      <vt:lpstr>맑은 고딕</vt:lpstr>
      <vt:lpstr>Arial</vt:lpstr>
      <vt:lpstr>Calibri</vt:lpstr>
      <vt:lpstr>Courier New</vt:lpstr>
      <vt:lpstr>Segoe</vt:lpstr>
      <vt:lpstr>Segoe Semibold</vt:lpstr>
      <vt:lpstr>Tahoma</vt:lpstr>
      <vt:lpstr>Trebuchet MS</vt:lpstr>
      <vt:lpstr>Wingdings</vt:lpstr>
      <vt:lpstr>Тема1</vt:lpstr>
      <vt:lpstr>Custom Design</vt:lpstr>
      <vt:lpstr>1_Custom Design</vt:lpstr>
      <vt:lpstr>2_Custom Design</vt:lpstr>
      <vt:lpstr>3_Custom Design</vt:lpstr>
      <vt:lpstr>Тема3</vt:lpstr>
      <vt:lpstr>4_Custom Design</vt:lpstr>
      <vt:lpstr>Тема18</vt:lpstr>
      <vt:lpstr>White with Courier font for code slides</vt:lpstr>
      <vt:lpstr>1_Theme20</vt:lpstr>
      <vt:lpstr>1_White with Courier font for code slides</vt:lpstr>
      <vt:lpstr>Тема9</vt:lpstr>
      <vt:lpstr>«</vt:lpstr>
      <vt:lpstr>Самообразование</vt:lpstr>
      <vt:lpstr>  Если процесс образования</vt:lpstr>
      <vt:lpstr> </vt:lpstr>
      <vt:lpstr> </vt:lpstr>
      <vt:lpstr> </vt:lpstr>
      <vt:lpstr>Дистанционные курсы повышения квалификации.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 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Самообразование как средство развития педагогического коллектива и личности</dc:title>
  <dc:creator>Пользователь</dc:creator>
  <cp:lastModifiedBy>Мазаева</cp:lastModifiedBy>
  <cp:revision>45</cp:revision>
  <dcterms:created xsi:type="dcterms:W3CDTF">2013-03-24T11:30:18Z</dcterms:created>
  <dcterms:modified xsi:type="dcterms:W3CDTF">2020-05-26T11:41:21Z</dcterms:modified>
</cp:coreProperties>
</file>